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Libre Baskerville" charset="1" panose="02000000000000000000"/>
      <p:regular r:id="rId19"/>
    </p:embeddedFont>
    <p:embeddedFont>
      <p:font typeface="DM Sans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Slides/notesSlide2.xml" Type="http://schemas.openxmlformats.org/officeDocument/2006/relationships/notesSlide"/><Relationship Id="rId21" Target="fonts/font21.fntdata" Type="http://schemas.openxmlformats.org/officeDocument/2006/relationships/font"/><Relationship Id="rId22" Target="notesSlides/notesSlide3.xml" Type="http://schemas.openxmlformats.org/officeDocument/2006/relationships/notesSlide"/><Relationship Id="rId23" Target="notesSlides/notesSlide4.xml" Type="http://schemas.openxmlformats.org/officeDocument/2006/relationships/notesSlide"/><Relationship Id="rId24" Target="notesSlides/notesSlide5.xml" Type="http://schemas.openxmlformats.org/officeDocument/2006/relationships/notesSlide"/><Relationship Id="rId25" Target="notesSlides/notesSlide6.xml" Type="http://schemas.openxmlformats.org/officeDocument/2006/relationships/notesSlide"/><Relationship Id="rId26" Target="notesSlides/notesSlide7.xml" Type="http://schemas.openxmlformats.org/officeDocument/2006/relationships/notesSlide"/><Relationship Id="rId27" Target="notesSlides/notesSlide8.xml" Type="http://schemas.openxmlformats.org/officeDocument/2006/relationships/notesSlide"/><Relationship Id="rId28" Target="notesSlides/notesSlide9.xml" Type="http://schemas.openxmlformats.org/officeDocument/2006/relationships/notesSlide"/><Relationship Id="rId29" Target="notesSlides/notesSlide10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0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50238" y="3562645"/>
            <a:ext cx="9445523" cy="180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Customer Shopping Behavior Analysis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90724"/>
          </a:xfrm>
          <a:custGeom>
            <a:avLst/>
            <a:gdLst/>
            <a:ahLst/>
            <a:cxnLst/>
            <a:rect r="r" b="b" t="t" l="l"/>
            <a:pathLst>
              <a:path h="10290724" w="6858000">
                <a:moveTo>
                  <a:pt x="0" y="0"/>
                </a:moveTo>
                <a:lnTo>
                  <a:pt x="6858000" y="0"/>
                </a:lnTo>
                <a:lnTo>
                  <a:pt x="6858000" y="10290724"/>
                </a:lnTo>
                <a:lnTo>
                  <a:pt x="0" y="102907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" t="0" r="-18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543352" y="509883"/>
            <a:ext cx="7076037" cy="640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2"/>
              </a:lnSpc>
            </a:pPr>
            <a:r>
              <a:rPr lang="en-US" sz="3812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Strategic Recommendations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538590" y="1439170"/>
            <a:ext cx="10068820" cy="1939823"/>
            <a:chOff x="0" y="0"/>
            <a:chExt cx="13425094" cy="25864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13412344" cy="2573782"/>
            </a:xfrm>
            <a:custGeom>
              <a:avLst/>
              <a:gdLst/>
              <a:ahLst/>
              <a:cxnLst/>
              <a:rect r="r" b="b" t="t" l="l"/>
              <a:pathLst>
                <a:path h="2573782" w="13412344">
                  <a:moveTo>
                    <a:pt x="0" y="109728"/>
                  </a:moveTo>
                  <a:cubicBezTo>
                    <a:pt x="0" y="49149"/>
                    <a:pt x="49276" y="0"/>
                    <a:pt x="110109" y="0"/>
                  </a:cubicBezTo>
                  <a:lnTo>
                    <a:pt x="13302235" y="0"/>
                  </a:lnTo>
                  <a:cubicBezTo>
                    <a:pt x="13363068" y="0"/>
                    <a:pt x="13412344" y="49149"/>
                    <a:pt x="13412344" y="109728"/>
                  </a:cubicBezTo>
                  <a:lnTo>
                    <a:pt x="13412344" y="2464054"/>
                  </a:lnTo>
                  <a:cubicBezTo>
                    <a:pt x="13412344" y="2524633"/>
                    <a:pt x="13363068" y="2573782"/>
                    <a:pt x="13302235" y="2573782"/>
                  </a:cubicBezTo>
                  <a:lnTo>
                    <a:pt x="110109" y="2573782"/>
                  </a:lnTo>
                  <a:cubicBezTo>
                    <a:pt x="49276" y="2573782"/>
                    <a:pt x="0" y="2524633"/>
                    <a:pt x="0" y="2464054"/>
                  </a:cubicBezTo>
                  <a:close/>
                </a:path>
              </a:pathLst>
            </a:custGeom>
            <a:solidFill>
              <a:srgbClr val="F7EDD4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425044" cy="2586482"/>
            </a:xfrm>
            <a:custGeom>
              <a:avLst/>
              <a:gdLst/>
              <a:ahLst/>
              <a:cxnLst/>
              <a:rect r="r" b="b" t="t" l="l"/>
              <a:pathLst>
                <a:path h="2586482" w="13425044">
                  <a:moveTo>
                    <a:pt x="0" y="116078"/>
                  </a:moveTo>
                  <a:cubicBezTo>
                    <a:pt x="0" y="51943"/>
                    <a:pt x="52197" y="0"/>
                    <a:pt x="116459" y="0"/>
                  </a:cubicBezTo>
                  <a:lnTo>
                    <a:pt x="13308585" y="0"/>
                  </a:lnTo>
                  <a:lnTo>
                    <a:pt x="13308585" y="6350"/>
                  </a:lnTo>
                  <a:lnTo>
                    <a:pt x="13308585" y="0"/>
                  </a:lnTo>
                  <a:cubicBezTo>
                    <a:pt x="13372847" y="0"/>
                    <a:pt x="13425044" y="51943"/>
                    <a:pt x="13425044" y="116078"/>
                  </a:cubicBezTo>
                  <a:lnTo>
                    <a:pt x="13418694" y="116078"/>
                  </a:lnTo>
                  <a:lnTo>
                    <a:pt x="13425044" y="116078"/>
                  </a:lnTo>
                  <a:lnTo>
                    <a:pt x="13425044" y="2470404"/>
                  </a:lnTo>
                  <a:lnTo>
                    <a:pt x="13418694" y="2470404"/>
                  </a:lnTo>
                  <a:lnTo>
                    <a:pt x="13425044" y="2470404"/>
                  </a:lnTo>
                  <a:cubicBezTo>
                    <a:pt x="13425044" y="2534539"/>
                    <a:pt x="13372847" y="2586482"/>
                    <a:pt x="13308585" y="2586482"/>
                  </a:cubicBezTo>
                  <a:lnTo>
                    <a:pt x="13308585" y="2580132"/>
                  </a:lnTo>
                  <a:lnTo>
                    <a:pt x="13308585" y="2586482"/>
                  </a:lnTo>
                  <a:lnTo>
                    <a:pt x="116459" y="2586482"/>
                  </a:lnTo>
                  <a:lnTo>
                    <a:pt x="116459" y="2580132"/>
                  </a:lnTo>
                  <a:lnTo>
                    <a:pt x="116459" y="2586482"/>
                  </a:lnTo>
                  <a:cubicBezTo>
                    <a:pt x="52197" y="2586482"/>
                    <a:pt x="0" y="2534539"/>
                    <a:pt x="0" y="2470404"/>
                  </a:cubicBezTo>
                  <a:lnTo>
                    <a:pt x="0" y="116078"/>
                  </a:lnTo>
                  <a:lnTo>
                    <a:pt x="6350" y="116078"/>
                  </a:lnTo>
                  <a:lnTo>
                    <a:pt x="0" y="116078"/>
                  </a:lnTo>
                  <a:moveTo>
                    <a:pt x="12700" y="116078"/>
                  </a:moveTo>
                  <a:lnTo>
                    <a:pt x="12700" y="2470404"/>
                  </a:lnTo>
                  <a:lnTo>
                    <a:pt x="6350" y="2470404"/>
                  </a:lnTo>
                  <a:lnTo>
                    <a:pt x="12700" y="2470404"/>
                  </a:lnTo>
                  <a:cubicBezTo>
                    <a:pt x="12700" y="2527427"/>
                    <a:pt x="59182" y="2573782"/>
                    <a:pt x="116459" y="2573782"/>
                  </a:cubicBezTo>
                  <a:lnTo>
                    <a:pt x="13308585" y="2573782"/>
                  </a:lnTo>
                  <a:cubicBezTo>
                    <a:pt x="13365862" y="2573782"/>
                    <a:pt x="13412344" y="2527554"/>
                    <a:pt x="13412344" y="2470404"/>
                  </a:cubicBezTo>
                  <a:lnTo>
                    <a:pt x="13412344" y="116078"/>
                  </a:lnTo>
                  <a:cubicBezTo>
                    <a:pt x="13412344" y="59055"/>
                    <a:pt x="13365862" y="12700"/>
                    <a:pt x="13308585" y="12700"/>
                  </a:cubicBezTo>
                  <a:lnTo>
                    <a:pt x="116459" y="12700"/>
                  </a:lnTo>
                  <a:lnTo>
                    <a:pt x="116459" y="6350"/>
                  </a:lnTo>
                  <a:lnTo>
                    <a:pt x="116459" y="12700"/>
                  </a:lnTo>
                  <a:cubicBezTo>
                    <a:pt x="59182" y="12700"/>
                    <a:pt x="12700" y="58928"/>
                    <a:pt x="12700" y="116078"/>
                  </a:cubicBezTo>
                  <a:close/>
                </a:path>
              </a:pathLst>
            </a:custGeom>
            <a:solidFill>
              <a:srgbClr val="DDD3B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7748588" y="1649168"/>
            <a:ext cx="587426" cy="587426"/>
            <a:chOff x="0" y="0"/>
            <a:chExt cx="783234" cy="7832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83209" cy="783209"/>
            </a:xfrm>
            <a:custGeom>
              <a:avLst/>
              <a:gdLst/>
              <a:ahLst/>
              <a:cxnLst/>
              <a:rect r="r" b="b" t="t" l="l"/>
              <a:pathLst>
                <a:path h="783209" w="783209">
                  <a:moveTo>
                    <a:pt x="0" y="391668"/>
                  </a:moveTo>
                  <a:cubicBezTo>
                    <a:pt x="0" y="175387"/>
                    <a:pt x="175387" y="0"/>
                    <a:pt x="391668" y="0"/>
                  </a:cubicBezTo>
                  <a:cubicBezTo>
                    <a:pt x="607949" y="0"/>
                    <a:pt x="783209" y="175387"/>
                    <a:pt x="783209" y="391668"/>
                  </a:cubicBezTo>
                  <a:cubicBezTo>
                    <a:pt x="783209" y="607949"/>
                    <a:pt x="607949" y="783209"/>
                    <a:pt x="391668" y="783209"/>
                  </a:cubicBezTo>
                  <a:cubicBezTo>
                    <a:pt x="175387" y="783209"/>
                    <a:pt x="0" y="607949"/>
                    <a:pt x="0" y="391668"/>
                  </a:cubicBezTo>
                  <a:close/>
                </a:path>
              </a:pathLst>
            </a:custGeom>
            <a:solidFill>
              <a:srgbClr val="B88E2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2" id="12" descr="preencoded.png"/>
          <p:cNvSpPr/>
          <p:nvPr/>
        </p:nvSpPr>
        <p:spPr>
          <a:xfrm flipH="false" flipV="false" rot="0">
            <a:off x="7910065" y="1777603"/>
            <a:ext cx="264319" cy="330403"/>
          </a:xfrm>
          <a:custGeom>
            <a:avLst/>
            <a:gdLst/>
            <a:ahLst/>
            <a:cxnLst/>
            <a:rect r="r" b="b" t="t" l="l"/>
            <a:pathLst>
              <a:path h="330403" w="264319">
                <a:moveTo>
                  <a:pt x="0" y="0"/>
                </a:moveTo>
                <a:lnTo>
                  <a:pt x="264319" y="0"/>
                </a:lnTo>
                <a:lnTo>
                  <a:pt x="264319" y="330403"/>
                </a:lnTo>
                <a:lnTo>
                  <a:pt x="0" y="3304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748588" y="2432294"/>
            <a:ext cx="2487368" cy="305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Boost Subscriptions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48588" y="2789034"/>
            <a:ext cx="9648825" cy="379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Promote exclusive benefits for subscribers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538590" y="3565179"/>
            <a:ext cx="10068820" cy="1939823"/>
            <a:chOff x="0" y="0"/>
            <a:chExt cx="13425094" cy="258643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50" y="6350"/>
              <a:ext cx="13412344" cy="2573782"/>
            </a:xfrm>
            <a:custGeom>
              <a:avLst/>
              <a:gdLst/>
              <a:ahLst/>
              <a:cxnLst/>
              <a:rect r="r" b="b" t="t" l="l"/>
              <a:pathLst>
                <a:path h="2573782" w="13412344">
                  <a:moveTo>
                    <a:pt x="0" y="109728"/>
                  </a:moveTo>
                  <a:cubicBezTo>
                    <a:pt x="0" y="49149"/>
                    <a:pt x="49276" y="0"/>
                    <a:pt x="110109" y="0"/>
                  </a:cubicBezTo>
                  <a:lnTo>
                    <a:pt x="13302235" y="0"/>
                  </a:lnTo>
                  <a:cubicBezTo>
                    <a:pt x="13363068" y="0"/>
                    <a:pt x="13412344" y="49149"/>
                    <a:pt x="13412344" y="109728"/>
                  </a:cubicBezTo>
                  <a:lnTo>
                    <a:pt x="13412344" y="2464054"/>
                  </a:lnTo>
                  <a:cubicBezTo>
                    <a:pt x="13412344" y="2524633"/>
                    <a:pt x="13363068" y="2573782"/>
                    <a:pt x="13302235" y="2573782"/>
                  </a:cubicBezTo>
                  <a:lnTo>
                    <a:pt x="110109" y="2573782"/>
                  </a:lnTo>
                  <a:cubicBezTo>
                    <a:pt x="49276" y="2573782"/>
                    <a:pt x="0" y="2524633"/>
                    <a:pt x="0" y="2464054"/>
                  </a:cubicBezTo>
                  <a:close/>
                </a:path>
              </a:pathLst>
            </a:custGeom>
            <a:solidFill>
              <a:srgbClr val="F7EDD4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425044" cy="2586482"/>
            </a:xfrm>
            <a:custGeom>
              <a:avLst/>
              <a:gdLst/>
              <a:ahLst/>
              <a:cxnLst/>
              <a:rect r="r" b="b" t="t" l="l"/>
              <a:pathLst>
                <a:path h="2586482" w="13425044">
                  <a:moveTo>
                    <a:pt x="0" y="116078"/>
                  </a:moveTo>
                  <a:cubicBezTo>
                    <a:pt x="0" y="51943"/>
                    <a:pt x="52197" y="0"/>
                    <a:pt x="116459" y="0"/>
                  </a:cubicBezTo>
                  <a:lnTo>
                    <a:pt x="13308585" y="0"/>
                  </a:lnTo>
                  <a:lnTo>
                    <a:pt x="13308585" y="6350"/>
                  </a:lnTo>
                  <a:lnTo>
                    <a:pt x="13308585" y="0"/>
                  </a:lnTo>
                  <a:cubicBezTo>
                    <a:pt x="13372847" y="0"/>
                    <a:pt x="13425044" y="51943"/>
                    <a:pt x="13425044" y="116078"/>
                  </a:cubicBezTo>
                  <a:lnTo>
                    <a:pt x="13418694" y="116078"/>
                  </a:lnTo>
                  <a:lnTo>
                    <a:pt x="13425044" y="116078"/>
                  </a:lnTo>
                  <a:lnTo>
                    <a:pt x="13425044" y="2470404"/>
                  </a:lnTo>
                  <a:lnTo>
                    <a:pt x="13418694" y="2470404"/>
                  </a:lnTo>
                  <a:lnTo>
                    <a:pt x="13425044" y="2470404"/>
                  </a:lnTo>
                  <a:cubicBezTo>
                    <a:pt x="13425044" y="2534539"/>
                    <a:pt x="13372847" y="2586482"/>
                    <a:pt x="13308585" y="2586482"/>
                  </a:cubicBezTo>
                  <a:lnTo>
                    <a:pt x="13308585" y="2580132"/>
                  </a:lnTo>
                  <a:lnTo>
                    <a:pt x="13308585" y="2586482"/>
                  </a:lnTo>
                  <a:lnTo>
                    <a:pt x="116459" y="2586482"/>
                  </a:lnTo>
                  <a:lnTo>
                    <a:pt x="116459" y="2580132"/>
                  </a:lnTo>
                  <a:lnTo>
                    <a:pt x="116459" y="2586482"/>
                  </a:lnTo>
                  <a:cubicBezTo>
                    <a:pt x="52197" y="2586482"/>
                    <a:pt x="0" y="2534539"/>
                    <a:pt x="0" y="2470404"/>
                  </a:cubicBezTo>
                  <a:lnTo>
                    <a:pt x="0" y="116078"/>
                  </a:lnTo>
                  <a:lnTo>
                    <a:pt x="6350" y="116078"/>
                  </a:lnTo>
                  <a:lnTo>
                    <a:pt x="0" y="116078"/>
                  </a:lnTo>
                  <a:moveTo>
                    <a:pt x="12700" y="116078"/>
                  </a:moveTo>
                  <a:lnTo>
                    <a:pt x="12700" y="2470404"/>
                  </a:lnTo>
                  <a:lnTo>
                    <a:pt x="6350" y="2470404"/>
                  </a:lnTo>
                  <a:lnTo>
                    <a:pt x="12700" y="2470404"/>
                  </a:lnTo>
                  <a:cubicBezTo>
                    <a:pt x="12700" y="2527427"/>
                    <a:pt x="59182" y="2573782"/>
                    <a:pt x="116459" y="2573782"/>
                  </a:cubicBezTo>
                  <a:lnTo>
                    <a:pt x="13308585" y="2573782"/>
                  </a:lnTo>
                  <a:cubicBezTo>
                    <a:pt x="13365862" y="2573782"/>
                    <a:pt x="13412344" y="2527554"/>
                    <a:pt x="13412344" y="2470404"/>
                  </a:cubicBezTo>
                  <a:lnTo>
                    <a:pt x="13412344" y="116078"/>
                  </a:lnTo>
                  <a:cubicBezTo>
                    <a:pt x="13412344" y="59055"/>
                    <a:pt x="13365862" y="12700"/>
                    <a:pt x="13308585" y="12700"/>
                  </a:cubicBezTo>
                  <a:lnTo>
                    <a:pt x="116459" y="12700"/>
                  </a:lnTo>
                  <a:lnTo>
                    <a:pt x="116459" y="6350"/>
                  </a:lnTo>
                  <a:lnTo>
                    <a:pt x="116459" y="12700"/>
                  </a:lnTo>
                  <a:cubicBezTo>
                    <a:pt x="59182" y="12700"/>
                    <a:pt x="12700" y="58928"/>
                    <a:pt x="12700" y="116078"/>
                  </a:cubicBezTo>
                  <a:close/>
                </a:path>
              </a:pathLst>
            </a:custGeom>
            <a:solidFill>
              <a:srgbClr val="DDD3B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7748588" y="3775177"/>
            <a:ext cx="587426" cy="587426"/>
            <a:chOff x="0" y="0"/>
            <a:chExt cx="783234" cy="78323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83209" cy="783209"/>
            </a:xfrm>
            <a:custGeom>
              <a:avLst/>
              <a:gdLst/>
              <a:ahLst/>
              <a:cxnLst/>
              <a:rect r="r" b="b" t="t" l="l"/>
              <a:pathLst>
                <a:path h="783209" w="783209">
                  <a:moveTo>
                    <a:pt x="0" y="391668"/>
                  </a:moveTo>
                  <a:cubicBezTo>
                    <a:pt x="0" y="175387"/>
                    <a:pt x="175387" y="0"/>
                    <a:pt x="391668" y="0"/>
                  </a:cubicBezTo>
                  <a:cubicBezTo>
                    <a:pt x="607949" y="0"/>
                    <a:pt x="783209" y="175387"/>
                    <a:pt x="783209" y="391668"/>
                  </a:cubicBezTo>
                  <a:cubicBezTo>
                    <a:pt x="783209" y="607949"/>
                    <a:pt x="607949" y="783209"/>
                    <a:pt x="391668" y="783209"/>
                  </a:cubicBezTo>
                  <a:cubicBezTo>
                    <a:pt x="175387" y="783209"/>
                    <a:pt x="0" y="607949"/>
                    <a:pt x="0" y="391668"/>
                  </a:cubicBezTo>
                  <a:close/>
                </a:path>
              </a:pathLst>
            </a:custGeom>
            <a:solidFill>
              <a:srgbClr val="B88E2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0" id="20" descr="preencoded.png"/>
          <p:cNvSpPr/>
          <p:nvPr/>
        </p:nvSpPr>
        <p:spPr>
          <a:xfrm flipH="false" flipV="false" rot="0">
            <a:off x="7910065" y="3903612"/>
            <a:ext cx="264319" cy="330403"/>
          </a:xfrm>
          <a:custGeom>
            <a:avLst/>
            <a:gdLst/>
            <a:ahLst/>
            <a:cxnLst/>
            <a:rect r="r" b="b" t="t" l="l"/>
            <a:pathLst>
              <a:path h="330403" w="264319">
                <a:moveTo>
                  <a:pt x="0" y="0"/>
                </a:moveTo>
                <a:lnTo>
                  <a:pt x="264319" y="0"/>
                </a:lnTo>
                <a:lnTo>
                  <a:pt x="264319" y="330403"/>
                </a:lnTo>
                <a:lnTo>
                  <a:pt x="0" y="3304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7748588" y="4558303"/>
            <a:ext cx="2447630" cy="305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Loyalty Programs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748588" y="4915052"/>
            <a:ext cx="9648825" cy="379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Reward repeat buyers to increase retention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7538590" y="5691188"/>
            <a:ext cx="10068820" cy="1939823"/>
            <a:chOff x="0" y="0"/>
            <a:chExt cx="13425094" cy="258643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6350" y="6350"/>
              <a:ext cx="13412344" cy="2573782"/>
            </a:xfrm>
            <a:custGeom>
              <a:avLst/>
              <a:gdLst/>
              <a:ahLst/>
              <a:cxnLst/>
              <a:rect r="r" b="b" t="t" l="l"/>
              <a:pathLst>
                <a:path h="2573782" w="13412344">
                  <a:moveTo>
                    <a:pt x="0" y="109728"/>
                  </a:moveTo>
                  <a:cubicBezTo>
                    <a:pt x="0" y="49149"/>
                    <a:pt x="49276" y="0"/>
                    <a:pt x="110109" y="0"/>
                  </a:cubicBezTo>
                  <a:lnTo>
                    <a:pt x="13302235" y="0"/>
                  </a:lnTo>
                  <a:cubicBezTo>
                    <a:pt x="13363068" y="0"/>
                    <a:pt x="13412344" y="49149"/>
                    <a:pt x="13412344" y="109728"/>
                  </a:cubicBezTo>
                  <a:lnTo>
                    <a:pt x="13412344" y="2464054"/>
                  </a:lnTo>
                  <a:cubicBezTo>
                    <a:pt x="13412344" y="2524633"/>
                    <a:pt x="13363068" y="2573782"/>
                    <a:pt x="13302235" y="2573782"/>
                  </a:cubicBezTo>
                  <a:lnTo>
                    <a:pt x="110109" y="2573782"/>
                  </a:lnTo>
                  <a:cubicBezTo>
                    <a:pt x="49276" y="2573782"/>
                    <a:pt x="0" y="2524633"/>
                    <a:pt x="0" y="2464054"/>
                  </a:cubicBezTo>
                  <a:close/>
                </a:path>
              </a:pathLst>
            </a:custGeom>
            <a:solidFill>
              <a:srgbClr val="F7EDD4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3425044" cy="2586482"/>
            </a:xfrm>
            <a:custGeom>
              <a:avLst/>
              <a:gdLst/>
              <a:ahLst/>
              <a:cxnLst/>
              <a:rect r="r" b="b" t="t" l="l"/>
              <a:pathLst>
                <a:path h="2586482" w="13425044">
                  <a:moveTo>
                    <a:pt x="0" y="116078"/>
                  </a:moveTo>
                  <a:cubicBezTo>
                    <a:pt x="0" y="51943"/>
                    <a:pt x="52197" y="0"/>
                    <a:pt x="116459" y="0"/>
                  </a:cubicBezTo>
                  <a:lnTo>
                    <a:pt x="13308585" y="0"/>
                  </a:lnTo>
                  <a:lnTo>
                    <a:pt x="13308585" y="6350"/>
                  </a:lnTo>
                  <a:lnTo>
                    <a:pt x="13308585" y="0"/>
                  </a:lnTo>
                  <a:cubicBezTo>
                    <a:pt x="13372847" y="0"/>
                    <a:pt x="13425044" y="51943"/>
                    <a:pt x="13425044" y="116078"/>
                  </a:cubicBezTo>
                  <a:lnTo>
                    <a:pt x="13418694" y="116078"/>
                  </a:lnTo>
                  <a:lnTo>
                    <a:pt x="13425044" y="116078"/>
                  </a:lnTo>
                  <a:lnTo>
                    <a:pt x="13425044" y="2470404"/>
                  </a:lnTo>
                  <a:lnTo>
                    <a:pt x="13418694" y="2470404"/>
                  </a:lnTo>
                  <a:lnTo>
                    <a:pt x="13425044" y="2470404"/>
                  </a:lnTo>
                  <a:cubicBezTo>
                    <a:pt x="13425044" y="2534539"/>
                    <a:pt x="13372847" y="2586482"/>
                    <a:pt x="13308585" y="2586482"/>
                  </a:cubicBezTo>
                  <a:lnTo>
                    <a:pt x="13308585" y="2580132"/>
                  </a:lnTo>
                  <a:lnTo>
                    <a:pt x="13308585" y="2586482"/>
                  </a:lnTo>
                  <a:lnTo>
                    <a:pt x="116459" y="2586482"/>
                  </a:lnTo>
                  <a:lnTo>
                    <a:pt x="116459" y="2580132"/>
                  </a:lnTo>
                  <a:lnTo>
                    <a:pt x="116459" y="2586482"/>
                  </a:lnTo>
                  <a:cubicBezTo>
                    <a:pt x="52197" y="2586482"/>
                    <a:pt x="0" y="2534539"/>
                    <a:pt x="0" y="2470404"/>
                  </a:cubicBezTo>
                  <a:lnTo>
                    <a:pt x="0" y="116078"/>
                  </a:lnTo>
                  <a:lnTo>
                    <a:pt x="6350" y="116078"/>
                  </a:lnTo>
                  <a:lnTo>
                    <a:pt x="0" y="116078"/>
                  </a:lnTo>
                  <a:moveTo>
                    <a:pt x="12700" y="116078"/>
                  </a:moveTo>
                  <a:lnTo>
                    <a:pt x="12700" y="2470404"/>
                  </a:lnTo>
                  <a:lnTo>
                    <a:pt x="6350" y="2470404"/>
                  </a:lnTo>
                  <a:lnTo>
                    <a:pt x="12700" y="2470404"/>
                  </a:lnTo>
                  <a:cubicBezTo>
                    <a:pt x="12700" y="2527427"/>
                    <a:pt x="59182" y="2573782"/>
                    <a:pt x="116459" y="2573782"/>
                  </a:cubicBezTo>
                  <a:lnTo>
                    <a:pt x="13308585" y="2573782"/>
                  </a:lnTo>
                  <a:cubicBezTo>
                    <a:pt x="13365862" y="2573782"/>
                    <a:pt x="13412344" y="2527554"/>
                    <a:pt x="13412344" y="2470404"/>
                  </a:cubicBezTo>
                  <a:lnTo>
                    <a:pt x="13412344" y="116078"/>
                  </a:lnTo>
                  <a:cubicBezTo>
                    <a:pt x="13412344" y="59055"/>
                    <a:pt x="13365862" y="12700"/>
                    <a:pt x="13308585" y="12700"/>
                  </a:cubicBezTo>
                  <a:lnTo>
                    <a:pt x="116459" y="12700"/>
                  </a:lnTo>
                  <a:lnTo>
                    <a:pt x="116459" y="6350"/>
                  </a:lnTo>
                  <a:lnTo>
                    <a:pt x="116459" y="12700"/>
                  </a:lnTo>
                  <a:cubicBezTo>
                    <a:pt x="59182" y="12700"/>
                    <a:pt x="12700" y="58928"/>
                    <a:pt x="12700" y="116078"/>
                  </a:cubicBezTo>
                  <a:close/>
                </a:path>
              </a:pathLst>
            </a:custGeom>
            <a:solidFill>
              <a:srgbClr val="DDD3B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7748588" y="5901185"/>
            <a:ext cx="587426" cy="587426"/>
            <a:chOff x="0" y="0"/>
            <a:chExt cx="783234" cy="78323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83209" cy="783209"/>
            </a:xfrm>
            <a:custGeom>
              <a:avLst/>
              <a:gdLst/>
              <a:ahLst/>
              <a:cxnLst/>
              <a:rect r="r" b="b" t="t" l="l"/>
              <a:pathLst>
                <a:path h="783209" w="783209">
                  <a:moveTo>
                    <a:pt x="0" y="391668"/>
                  </a:moveTo>
                  <a:cubicBezTo>
                    <a:pt x="0" y="175387"/>
                    <a:pt x="175387" y="0"/>
                    <a:pt x="391668" y="0"/>
                  </a:cubicBezTo>
                  <a:cubicBezTo>
                    <a:pt x="607949" y="0"/>
                    <a:pt x="783209" y="175387"/>
                    <a:pt x="783209" y="391668"/>
                  </a:cubicBezTo>
                  <a:cubicBezTo>
                    <a:pt x="783209" y="607949"/>
                    <a:pt x="607949" y="783209"/>
                    <a:pt x="391668" y="783209"/>
                  </a:cubicBezTo>
                  <a:cubicBezTo>
                    <a:pt x="175387" y="783209"/>
                    <a:pt x="0" y="607949"/>
                    <a:pt x="0" y="391668"/>
                  </a:cubicBezTo>
                  <a:close/>
                </a:path>
              </a:pathLst>
            </a:custGeom>
            <a:solidFill>
              <a:srgbClr val="B88E2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8" id="28" descr="preencoded.png"/>
          <p:cNvSpPr/>
          <p:nvPr/>
        </p:nvSpPr>
        <p:spPr>
          <a:xfrm flipH="false" flipV="false" rot="0">
            <a:off x="7910065" y="6029620"/>
            <a:ext cx="264319" cy="330403"/>
          </a:xfrm>
          <a:custGeom>
            <a:avLst/>
            <a:gdLst/>
            <a:ahLst/>
            <a:cxnLst/>
            <a:rect r="r" b="b" t="t" l="l"/>
            <a:pathLst>
              <a:path h="330403" w="264319">
                <a:moveTo>
                  <a:pt x="0" y="0"/>
                </a:moveTo>
                <a:lnTo>
                  <a:pt x="264319" y="0"/>
                </a:lnTo>
                <a:lnTo>
                  <a:pt x="264319" y="330403"/>
                </a:lnTo>
                <a:lnTo>
                  <a:pt x="0" y="3304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7748588" y="6684321"/>
            <a:ext cx="2468766" cy="305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Targeted Marketing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748588" y="7041061"/>
            <a:ext cx="9648825" cy="379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Focus on high-revenue segments and express users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7538590" y="7817196"/>
            <a:ext cx="10068820" cy="1939823"/>
            <a:chOff x="0" y="0"/>
            <a:chExt cx="13425094" cy="258643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6350" y="6350"/>
              <a:ext cx="13412344" cy="2573782"/>
            </a:xfrm>
            <a:custGeom>
              <a:avLst/>
              <a:gdLst/>
              <a:ahLst/>
              <a:cxnLst/>
              <a:rect r="r" b="b" t="t" l="l"/>
              <a:pathLst>
                <a:path h="2573782" w="13412344">
                  <a:moveTo>
                    <a:pt x="0" y="109728"/>
                  </a:moveTo>
                  <a:cubicBezTo>
                    <a:pt x="0" y="49149"/>
                    <a:pt x="49276" y="0"/>
                    <a:pt x="110109" y="0"/>
                  </a:cubicBezTo>
                  <a:lnTo>
                    <a:pt x="13302235" y="0"/>
                  </a:lnTo>
                  <a:cubicBezTo>
                    <a:pt x="13363068" y="0"/>
                    <a:pt x="13412344" y="49149"/>
                    <a:pt x="13412344" y="109728"/>
                  </a:cubicBezTo>
                  <a:lnTo>
                    <a:pt x="13412344" y="2464054"/>
                  </a:lnTo>
                  <a:cubicBezTo>
                    <a:pt x="13412344" y="2524633"/>
                    <a:pt x="13363068" y="2573782"/>
                    <a:pt x="13302235" y="2573782"/>
                  </a:cubicBezTo>
                  <a:lnTo>
                    <a:pt x="110109" y="2573782"/>
                  </a:lnTo>
                  <a:cubicBezTo>
                    <a:pt x="49276" y="2573782"/>
                    <a:pt x="0" y="2524633"/>
                    <a:pt x="0" y="2464054"/>
                  </a:cubicBezTo>
                  <a:close/>
                </a:path>
              </a:pathLst>
            </a:custGeom>
            <a:solidFill>
              <a:srgbClr val="F7EDD4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3425044" cy="2586482"/>
            </a:xfrm>
            <a:custGeom>
              <a:avLst/>
              <a:gdLst/>
              <a:ahLst/>
              <a:cxnLst/>
              <a:rect r="r" b="b" t="t" l="l"/>
              <a:pathLst>
                <a:path h="2586482" w="13425044">
                  <a:moveTo>
                    <a:pt x="0" y="116078"/>
                  </a:moveTo>
                  <a:cubicBezTo>
                    <a:pt x="0" y="51943"/>
                    <a:pt x="52197" y="0"/>
                    <a:pt x="116459" y="0"/>
                  </a:cubicBezTo>
                  <a:lnTo>
                    <a:pt x="13308585" y="0"/>
                  </a:lnTo>
                  <a:lnTo>
                    <a:pt x="13308585" y="6350"/>
                  </a:lnTo>
                  <a:lnTo>
                    <a:pt x="13308585" y="0"/>
                  </a:lnTo>
                  <a:cubicBezTo>
                    <a:pt x="13372847" y="0"/>
                    <a:pt x="13425044" y="51943"/>
                    <a:pt x="13425044" y="116078"/>
                  </a:cubicBezTo>
                  <a:lnTo>
                    <a:pt x="13418694" y="116078"/>
                  </a:lnTo>
                  <a:lnTo>
                    <a:pt x="13425044" y="116078"/>
                  </a:lnTo>
                  <a:lnTo>
                    <a:pt x="13425044" y="2470404"/>
                  </a:lnTo>
                  <a:lnTo>
                    <a:pt x="13418694" y="2470404"/>
                  </a:lnTo>
                  <a:lnTo>
                    <a:pt x="13425044" y="2470404"/>
                  </a:lnTo>
                  <a:cubicBezTo>
                    <a:pt x="13425044" y="2534539"/>
                    <a:pt x="13372847" y="2586482"/>
                    <a:pt x="13308585" y="2586482"/>
                  </a:cubicBezTo>
                  <a:lnTo>
                    <a:pt x="13308585" y="2580132"/>
                  </a:lnTo>
                  <a:lnTo>
                    <a:pt x="13308585" y="2586482"/>
                  </a:lnTo>
                  <a:lnTo>
                    <a:pt x="116459" y="2586482"/>
                  </a:lnTo>
                  <a:lnTo>
                    <a:pt x="116459" y="2580132"/>
                  </a:lnTo>
                  <a:lnTo>
                    <a:pt x="116459" y="2586482"/>
                  </a:lnTo>
                  <a:cubicBezTo>
                    <a:pt x="52197" y="2586482"/>
                    <a:pt x="0" y="2534539"/>
                    <a:pt x="0" y="2470404"/>
                  </a:cubicBezTo>
                  <a:lnTo>
                    <a:pt x="0" y="116078"/>
                  </a:lnTo>
                  <a:lnTo>
                    <a:pt x="6350" y="116078"/>
                  </a:lnTo>
                  <a:lnTo>
                    <a:pt x="0" y="116078"/>
                  </a:lnTo>
                  <a:moveTo>
                    <a:pt x="12700" y="116078"/>
                  </a:moveTo>
                  <a:lnTo>
                    <a:pt x="12700" y="2470404"/>
                  </a:lnTo>
                  <a:lnTo>
                    <a:pt x="6350" y="2470404"/>
                  </a:lnTo>
                  <a:lnTo>
                    <a:pt x="12700" y="2470404"/>
                  </a:lnTo>
                  <a:cubicBezTo>
                    <a:pt x="12700" y="2527427"/>
                    <a:pt x="59182" y="2573782"/>
                    <a:pt x="116459" y="2573782"/>
                  </a:cubicBezTo>
                  <a:lnTo>
                    <a:pt x="13308585" y="2573782"/>
                  </a:lnTo>
                  <a:cubicBezTo>
                    <a:pt x="13365862" y="2573782"/>
                    <a:pt x="13412344" y="2527554"/>
                    <a:pt x="13412344" y="2470404"/>
                  </a:cubicBezTo>
                  <a:lnTo>
                    <a:pt x="13412344" y="116078"/>
                  </a:lnTo>
                  <a:cubicBezTo>
                    <a:pt x="13412344" y="59055"/>
                    <a:pt x="13365862" y="12700"/>
                    <a:pt x="13308585" y="12700"/>
                  </a:cubicBezTo>
                  <a:lnTo>
                    <a:pt x="116459" y="12700"/>
                  </a:lnTo>
                  <a:lnTo>
                    <a:pt x="116459" y="6350"/>
                  </a:lnTo>
                  <a:lnTo>
                    <a:pt x="116459" y="12700"/>
                  </a:lnTo>
                  <a:cubicBezTo>
                    <a:pt x="59182" y="12700"/>
                    <a:pt x="12700" y="58928"/>
                    <a:pt x="12700" y="116078"/>
                  </a:cubicBezTo>
                  <a:close/>
                </a:path>
              </a:pathLst>
            </a:custGeom>
            <a:solidFill>
              <a:srgbClr val="DDD3B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4" id="34"/>
          <p:cNvGrpSpPr/>
          <p:nvPr/>
        </p:nvGrpSpPr>
        <p:grpSpPr>
          <a:xfrm rot="0">
            <a:off x="7748588" y="8027194"/>
            <a:ext cx="587426" cy="587426"/>
            <a:chOff x="0" y="0"/>
            <a:chExt cx="783234" cy="783234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783209" cy="783209"/>
            </a:xfrm>
            <a:custGeom>
              <a:avLst/>
              <a:gdLst/>
              <a:ahLst/>
              <a:cxnLst/>
              <a:rect r="r" b="b" t="t" l="l"/>
              <a:pathLst>
                <a:path h="783209" w="783209">
                  <a:moveTo>
                    <a:pt x="0" y="391668"/>
                  </a:moveTo>
                  <a:cubicBezTo>
                    <a:pt x="0" y="175387"/>
                    <a:pt x="175387" y="0"/>
                    <a:pt x="391668" y="0"/>
                  </a:cubicBezTo>
                  <a:cubicBezTo>
                    <a:pt x="607949" y="0"/>
                    <a:pt x="783209" y="175387"/>
                    <a:pt x="783209" y="391668"/>
                  </a:cubicBezTo>
                  <a:cubicBezTo>
                    <a:pt x="783209" y="607949"/>
                    <a:pt x="607949" y="783209"/>
                    <a:pt x="391668" y="783209"/>
                  </a:cubicBezTo>
                  <a:cubicBezTo>
                    <a:pt x="175387" y="783209"/>
                    <a:pt x="0" y="607949"/>
                    <a:pt x="0" y="391668"/>
                  </a:cubicBezTo>
                  <a:close/>
                </a:path>
              </a:pathLst>
            </a:custGeom>
            <a:solidFill>
              <a:srgbClr val="B88E2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36" id="36" descr="preencoded.png"/>
          <p:cNvSpPr/>
          <p:nvPr/>
        </p:nvSpPr>
        <p:spPr>
          <a:xfrm flipH="false" flipV="false" rot="0">
            <a:off x="7910065" y="8155629"/>
            <a:ext cx="264319" cy="330403"/>
          </a:xfrm>
          <a:custGeom>
            <a:avLst/>
            <a:gdLst/>
            <a:ahLst/>
            <a:cxnLst/>
            <a:rect r="r" b="b" t="t" l="l"/>
            <a:pathLst>
              <a:path h="330403" w="264319">
                <a:moveTo>
                  <a:pt x="0" y="0"/>
                </a:moveTo>
                <a:lnTo>
                  <a:pt x="264319" y="0"/>
                </a:lnTo>
                <a:lnTo>
                  <a:pt x="264319" y="330403"/>
                </a:lnTo>
                <a:lnTo>
                  <a:pt x="0" y="3304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7748588" y="8810330"/>
            <a:ext cx="2483491" cy="305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Product Positioning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748588" y="9167070"/>
            <a:ext cx="9648825" cy="379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Highlight top-rated products in campaigns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544043"/>
          </a:xfrm>
          <a:custGeom>
            <a:avLst/>
            <a:gdLst/>
            <a:ahLst/>
            <a:cxnLst/>
            <a:rect r="r" b="b" t="t" l="l"/>
            <a:pathLst>
              <a:path h="3544043" w="18288000">
                <a:moveTo>
                  <a:pt x="0" y="0"/>
                </a:moveTo>
                <a:lnTo>
                  <a:pt x="18288000" y="0"/>
                </a:lnTo>
                <a:lnTo>
                  <a:pt x="18288000" y="3544043"/>
                </a:lnTo>
                <a:lnTo>
                  <a:pt x="0" y="35440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" t="0" r="-1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92238" y="4982318"/>
            <a:ext cx="7088238" cy="91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Dataset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6597101"/>
            <a:ext cx="5198269" cy="802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3,900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19275" y="7734452"/>
            <a:ext cx="3544043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Total Purchases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8271272"/>
            <a:ext cx="5198269" cy="54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Comprehensive transaction data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44866" y="6597101"/>
            <a:ext cx="5198269" cy="802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18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71902" y="7734452"/>
            <a:ext cx="3544043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 Columns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44866" y="8271272"/>
            <a:ext cx="5198269" cy="54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Customer demographics &amp; behavior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97493" y="6597101"/>
            <a:ext cx="5198269" cy="802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24530" y="7734452"/>
            <a:ext cx="3544043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Missing Values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97493" y="8271272"/>
            <a:ext cx="5198269" cy="54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Only in Review Rating column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2078984"/>
            <a:ext cx="9073153" cy="91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 Preparation Process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2238" y="3474834"/>
            <a:ext cx="283521" cy="440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01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92238" y="4004367"/>
            <a:ext cx="5245446" cy="38100"/>
            <a:chOff x="0" y="0"/>
            <a:chExt cx="6993928" cy="50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993890" cy="50800"/>
            </a:xfrm>
            <a:custGeom>
              <a:avLst/>
              <a:gdLst/>
              <a:ahLst/>
              <a:cxnLst/>
              <a:rect r="r" b="b" t="t" l="l"/>
              <a:pathLst>
                <a:path h="50800" w="6993890">
                  <a:moveTo>
                    <a:pt x="0" y="0"/>
                  </a:moveTo>
                  <a:lnTo>
                    <a:pt x="6993890" y="0"/>
                  </a:lnTo>
                  <a:lnTo>
                    <a:pt x="699389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B88E2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992238" y="4203202"/>
            <a:ext cx="3544043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 Loading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4740031"/>
            <a:ext cx="5245446" cy="54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Imported dataset using pandas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21206" y="3474834"/>
            <a:ext cx="283521" cy="440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02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521206" y="4004367"/>
            <a:ext cx="5245446" cy="38100"/>
            <a:chOff x="0" y="0"/>
            <a:chExt cx="6993928" cy="50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993890" cy="50800"/>
            </a:xfrm>
            <a:custGeom>
              <a:avLst/>
              <a:gdLst/>
              <a:ahLst/>
              <a:cxnLst/>
              <a:rect r="r" b="b" t="t" l="l"/>
              <a:pathLst>
                <a:path h="50800" w="6993890">
                  <a:moveTo>
                    <a:pt x="0" y="0"/>
                  </a:moveTo>
                  <a:lnTo>
                    <a:pt x="6993890" y="0"/>
                  </a:lnTo>
                  <a:lnTo>
                    <a:pt x="699389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B88E2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6521206" y="4203202"/>
            <a:ext cx="3544043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Initial Exploration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21206" y="4740031"/>
            <a:ext cx="5245446" cy="54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Structure check and summary statistics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050163" y="3474834"/>
            <a:ext cx="283521" cy="440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03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050163" y="4004367"/>
            <a:ext cx="5245446" cy="38100"/>
            <a:chOff x="0" y="0"/>
            <a:chExt cx="6993928" cy="50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993890" cy="50800"/>
            </a:xfrm>
            <a:custGeom>
              <a:avLst/>
              <a:gdLst/>
              <a:ahLst/>
              <a:cxnLst/>
              <a:rect r="r" b="b" t="t" l="l"/>
              <a:pathLst>
                <a:path h="50800" w="6993890">
                  <a:moveTo>
                    <a:pt x="0" y="0"/>
                  </a:moveTo>
                  <a:lnTo>
                    <a:pt x="6993890" y="0"/>
                  </a:lnTo>
                  <a:lnTo>
                    <a:pt x="699389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B88E2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12050163" y="4203202"/>
            <a:ext cx="4137269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Missing Data Handling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050163" y="4740031"/>
            <a:ext cx="524544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Imputed Review Rating with median values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92238" y="6152855"/>
            <a:ext cx="283521" cy="440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04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992238" y="6682378"/>
            <a:ext cx="8009934" cy="38100"/>
            <a:chOff x="0" y="0"/>
            <a:chExt cx="10679913" cy="50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679938" cy="50800"/>
            </a:xfrm>
            <a:custGeom>
              <a:avLst/>
              <a:gdLst/>
              <a:ahLst/>
              <a:cxnLst/>
              <a:rect r="r" b="b" t="t" l="l"/>
              <a:pathLst>
                <a:path h="50800" w="10679938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B88E2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4" id="24"/>
          <p:cNvSpPr txBox="true"/>
          <p:nvPr/>
        </p:nvSpPr>
        <p:spPr>
          <a:xfrm rot="0">
            <a:off x="992238" y="6881222"/>
            <a:ext cx="3693023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Feature Engineering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92238" y="7418041"/>
            <a:ext cx="8009934" cy="54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Created age groups and purchase frequency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285684" y="6152855"/>
            <a:ext cx="283521" cy="440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05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285684" y="6682378"/>
            <a:ext cx="8009934" cy="38100"/>
            <a:chOff x="0" y="0"/>
            <a:chExt cx="10679913" cy="50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679938" cy="50800"/>
            </a:xfrm>
            <a:custGeom>
              <a:avLst/>
              <a:gdLst/>
              <a:ahLst/>
              <a:cxnLst/>
              <a:rect r="r" b="b" t="t" l="l"/>
              <a:pathLst>
                <a:path h="50800" w="10679938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B88E2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9" id="29"/>
          <p:cNvSpPr txBox="true"/>
          <p:nvPr/>
        </p:nvSpPr>
        <p:spPr>
          <a:xfrm rot="0">
            <a:off x="9285684" y="6881222"/>
            <a:ext cx="3766099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Database Integration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285684" y="7418041"/>
            <a:ext cx="8009934" cy="54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Connected to PostgreSQL for analysis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1478909"/>
            <a:ext cx="10303373" cy="91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Revenue by Gender Analysis</a:t>
            </a:r>
          </a:p>
        </p:txBody>
      </p:sp>
      <p:sp>
        <p:nvSpPr>
          <p:cNvPr name="Freeform 6" id="6" descr="preencoded.png"/>
          <p:cNvSpPr/>
          <p:nvPr/>
        </p:nvSpPr>
        <p:spPr>
          <a:xfrm flipH="false" flipV="false" rot="0">
            <a:off x="992238" y="3137592"/>
            <a:ext cx="9505359" cy="5001368"/>
          </a:xfrm>
          <a:custGeom>
            <a:avLst/>
            <a:gdLst/>
            <a:ahLst/>
            <a:cxnLst/>
            <a:rect r="r" b="b" t="t" l="l"/>
            <a:pathLst>
              <a:path h="5001368" w="9505359">
                <a:moveTo>
                  <a:pt x="0" y="0"/>
                </a:moveTo>
                <a:lnTo>
                  <a:pt x="9505360" y="0"/>
                </a:lnTo>
                <a:lnTo>
                  <a:pt x="9505360" y="5001368"/>
                </a:lnTo>
                <a:lnTo>
                  <a:pt x="0" y="5001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" t="0" r="-1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673203" y="8177060"/>
            <a:ext cx="283521" cy="283521"/>
            <a:chOff x="0" y="0"/>
            <a:chExt cx="378028" cy="3780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8079" cy="378079"/>
            </a:xfrm>
            <a:custGeom>
              <a:avLst/>
              <a:gdLst/>
              <a:ahLst/>
              <a:cxnLst/>
              <a:rect r="r" b="b" t="t" l="l"/>
              <a:pathLst>
                <a:path h="378079" w="378079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347599" y="0"/>
                  </a:lnTo>
                  <a:cubicBezTo>
                    <a:pt x="364490" y="0"/>
                    <a:pt x="378079" y="13589"/>
                    <a:pt x="378079" y="30480"/>
                  </a:cubicBezTo>
                  <a:lnTo>
                    <a:pt x="378079" y="347599"/>
                  </a:lnTo>
                  <a:cubicBezTo>
                    <a:pt x="378079" y="364490"/>
                    <a:pt x="364490" y="378079"/>
                    <a:pt x="347599" y="378079"/>
                  </a:cubicBezTo>
                  <a:lnTo>
                    <a:pt x="30480" y="378079"/>
                  </a:lnTo>
                  <a:cubicBezTo>
                    <a:pt x="13589" y="378079"/>
                    <a:pt x="0" y="364490"/>
                    <a:pt x="0" y="347599"/>
                  </a:cubicBezTo>
                  <a:close/>
                </a:path>
              </a:pathLst>
            </a:custGeom>
            <a:solidFill>
              <a:srgbClr val="40320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5032924" y="8215160"/>
            <a:ext cx="616744" cy="245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Male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5840168" y="8177060"/>
            <a:ext cx="283521" cy="283521"/>
            <a:chOff x="0" y="0"/>
            <a:chExt cx="378028" cy="37802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78079" cy="378079"/>
            </a:xfrm>
            <a:custGeom>
              <a:avLst/>
              <a:gdLst/>
              <a:ahLst/>
              <a:cxnLst/>
              <a:rect r="r" b="b" t="t" l="l"/>
              <a:pathLst>
                <a:path h="378079" w="378079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347599" y="0"/>
                  </a:lnTo>
                  <a:cubicBezTo>
                    <a:pt x="364490" y="0"/>
                    <a:pt x="378079" y="13589"/>
                    <a:pt x="378079" y="30480"/>
                  </a:cubicBezTo>
                  <a:lnTo>
                    <a:pt x="378079" y="347599"/>
                  </a:lnTo>
                  <a:cubicBezTo>
                    <a:pt x="378079" y="364490"/>
                    <a:pt x="364490" y="378079"/>
                    <a:pt x="347599" y="378079"/>
                  </a:cubicBezTo>
                  <a:lnTo>
                    <a:pt x="30480" y="378079"/>
                  </a:lnTo>
                  <a:cubicBezTo>
                    <a:pt x="13589" y="378079"/>
                    <a:pt x="0" y="364490"/>
                    <a:pt x="0" y="347599"/>
                  </a:cubicBezTo>
                  <a:close/>
                </a:path>
              </a:pathLst>
            </a:custGeom>
            <a:solidFill>
              <a:srgbClr val="CC9D2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6199880" y="8215160"/>
            <a:ext cx="937470" cy="245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Female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98866" y="3083128"/>
            <a:ext cx="3544043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Key Insight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198866" y="3733352"/>
            <a:ext cx="6106268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Female customers generate slightly higher total revenue than male customers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1198866" y="5054803"/>
            <a:ext cx="6106268" cy="1658388"/>
            <a:chOff x="0" y="0"/>
            <a:chExt cx="8141691" cy="221118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41716" cy="2211070"/>
            </a:xfrm>
            <a:custGeom>
              <a:avLst/>
              <a:gdLst/>
              <a:ahLst/>
              <a:cxnLst/>
              <a:rect r="r" b="b" t="t" l="l"/>
              <a:pathLst>
                <a:path h="2211070" w="8141716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7982966" y="0"/>
                  </a:lnTo>
                  <a:cubicBezTo>
                    <a:pt x="8070723" y="0"/>
                    <a:pt x="8141716" y="71120"/>
                    <a:pt x="8141716" y="158750"/>
                  </a:cubicBezTo>
                  <a:lnTo>
                    <a:pt x="8141716" y="2052320"/>
                  </a:lnTo>
                  <a:cubicBezTo>
                    <a:pt x="8141716" y="2140077"/>
                    <a:pt x="8070597" y="2211070"/>
                    <a:pt x="7982966" y="2211070"/>
                  </a:cubicBezTo>
                  <a:lnTo>
                    <a:pt x="158750" y="2211070"/>
                  </a:lnTo>
                  <a:cubicBezTo>
                    <a:pt x="70993" y="2211070"/>
                    <a:pt x="0" y="2139950"/>
                    <a:pt x="0" y="2052320"/>
                  </a:cubicBezTo>
                  <a:close/>
                </a:path>
              </a:pathLst>
            </a:custGeom>
            <a:solidFill>
              <a:srgbClr val="F3E4B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11482388" y="5484914"/>
            <a:ext cx="354359" cy="283521"/>
          </a:xfrm>
          <a:custGeom>
            <a:avLst/>
            <a:gdLst/>
            <a:ahLst/>
            <a:cxnLst/>
            <a:rect r="r" b="b" t="t" l="l"/>
            <a:pathLst>
              <a:path h="283521" w="354359">
                <a:moveTo>
                  <a:pt x="0" y="0"/>
                </a:moveTo>
                <a:lnTo>
                  <a:pt x="354358" y="0"/>
                </a:lnTo>
                <a:lnTo>
                  <a:pt x="354358" y="283521"/>
                </a:lnTo>
                <a:lnTo>
                  <a:pt x="0" y="2835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71" r="0" b="-668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120267" y="5313912"/>
            <a:ext cx="4901355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Gender-based marketing strategies could optimize revenue streams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50238" y="1835496"/>
            <a:ext cx="9445523" cy="180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High-Value Discount Users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50238" y="3965972"/>
            <a:ext cx="9445523" cy="54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Customers using discounts while spending above average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845476" y="4829023"/>
            <a:ext cx="9455048" cy="1662265"/>
            <a:chOff x="0" y="0"/>
            <a:chExt cx="12606731" cy="22163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12594082" cy="2203577"/>
            </a:xfrm>
            <a:custGeom>
              <a:avLst/>
              <a:gdLst/>
              <a:ahLst/>
              <a:cxnLst/>
              <a:rect r="r" b="b" t="t" l="l"/>
              <a:pathLst>
                <a:path h="2203577" w="12594082">
                  <a:moveTo>
                    <a:pt x="0" y="158750"/>
                  </a:moveTo>
                  <a:cubicBezTo>
                    <a:pt x="0" y="71120"/>
                    <a:pt x="71374" y="0"/>
                    <a:pt x="159512" y="0"/>
                  </a:cubicBezTo>
                  <a:lnTo>
                    <a:pt x="12434570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044827"/>
                  </a:lnTo>
                  <a:cubicBezTo>
                    <a:pt x="12594082" y="2132457"/>
                    <a:pt x="12522708" y="2203577"/>
                    <a:pt x="12434570" y="2203577"/>
                  </a:cubicBezTo>
                  <a:lnTo>
                    <a:pt x="159512" y="2203577"/>
                  </a:lnTo>
                  <a:cubicBezTo>
                    <a:pt x="71374" y="2203577"/>
                    <a:pt x="0" y="2132457"/>
                    <a:pt x="0" y="2044827"/>
                  </a:cubicBezTo>
                  <a:close/>
                </a:path>
              </a:pathLst>
            </a:custGeom>
            <a:solidFill>
              <a:srgbClr val="F7EDD4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606782" cy="2216277"/>
            </a:xfrm>
            <a:custGeom>
              <a:avLst/>
              <a:gdLst/>
              <a:ahLst/>
              <a:cxnLst/>
              <a:rect r="r" b="b" t="t" l="l"/>
              <a:pathLst>
                <a:path h="2216277" w="12606782">
                  <a:moveTo>
                    <a:pt x="0" y="165100"/>
                  </a:moveTo>
                  <a:cubicBezTo>
                    <a:pt x="0" y="73914"/>
                    <a:pt x="74295" y="0"/>
                    <a:pt x="165862" y="0"/>
                  </a:cubicBezTo>
                  <a:lnTo>
                    <a:pt x="12440920" y="0"/>
                  </a:lnTo>
                  <a:lnTo>
                    <a:pt x="12440920" y="6350"/>
                  </a:lnTo>
                  <a:lnTo>
                    <a:pt x="12440920" y="0"/>
                  </a:lnTo>
                  <a:cubicBezTo>
                    <a:pt x="12532487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2051177"/>
                  </a:lnTo>
                  <a:lnTo>
                    <a:pt x="12600432" y="2051177"/>
                  </a:lnTo>
                  <a:lnTo>
                    <a:pt x="12606782" y="2051177"/>
                  </a:lnTo>
                  <a:cubicBezTo>
                    <a:pt x="12606782" y="2142363"/>
                    <a:pt x="12532487" y="2216277"/>
                    <a:pt x="12440920" y="2216277"/>
                  </a:cubicBezTo>
                  <a:lnTo>
                    <a:pt x="12440920" y="2209927"/>
                  </a:lnTo>
                  <a:lnTo>
                    <a:pt x="12440920" y="2216277"/>
                  </a:lnTo>
                  <a:lnTo>
                    <a:pt x="165862" y="2216277"/>
                  </a:lnTo>
                  <a:lnTo>
                    <a:pt x="165862" y="2209927"/>
                  </a:lnTo>
                  <a:lnTo>
                    <a:pt x="165862" y="2216277"/>
                  </a:lnTo>
                  <a:cubicBezTo>
                    <a:pt x="74295" y="2216277"/>
                    <a:pt x="0" y="2142363"/>
                    <a:pt x="0" y="20511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51177"/>
                  </a:lnTo>
                  <a:lnTo>
                    <a:pt x="6350" y="2051177"/>
                  </a:lnTo>
                  <a:lnTo>
                    <a:pt x="12700" y="2051177"/>
                  </a:lnTo>
                  <a:cubicBezTo>
                    <a:pt x="12700" y="2135378"/>
                    <a:pt x="81280" y="2203577"/>
                    <a:pt x="165862" y="2203577"/>
                  </a:cubicBezTo>
                  <a:lnTo>
                    <a:pt x="12440920" y="2203577"/>
                  </a:lnTo>
                  <a:cubicBezTo>
                    <a:pt x="12525501" y="2203577"/>
                    <a:pt x="12594082" y="2135251"/>
                    <a:pt x="12594082" y="2051177"/>
                  </a:cubicBezTo>
                  <a:lnTo>
                    <a:pt x="12594082" y="165100"/>
                  </a:lnTo>
                  <a:cubicBezTo>
                    <a:pt x="12594082" y="80899"/>
                    <a:pt x="12525501" y="12700"/>
                    <a:pt x="12440920" y="12700"/>
                  </a:cubicBezTo>
                  <a:lnTo>
                    <a:pt x="165862" y="12700"/>
                  </a:lnTo>
                  <a:lnTo>
                    <a:pt x="165862" y="6350"/>
                  </a:lnTo>
                  <a:lnTo>
                    <a:pt x="165862" y="12700"/>
                  </a:lnTo>
                  <a:cubicBezTo>
                    <a:pt x="81280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DDD3B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8143284" y="5107781"/>
            <a:ext cx="3544043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Smart Shoppers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143284" y="5644601"/>
            <a:ext cx="8859441" cy="54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High spenders who maximize value with discounts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845476" y="6765284"/>
            <a:ext cx="9455048" cy="1662265"/>
            <a:chOff x="0" y="0"/>
            <a:chExt cx="12606731" cy="221635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12594082" cy="2203577"/>
            </a:xfrm>
            <a:custGeom>
              <a:avLst/>
              <a:gdLst/>
              <a:ahLst/>
              <a:cxnLst/>
              <a:rect r="r" b="b" t="t" l="l"/>
              <a:pathLst>
                <a:path h="2203577" w="12594082">
                  <a:moveTo>
                    <a:pt x="0" y="158750"/>
                  </a:moveTo>
                  <a:cubicBezTo>
                    <a:pt x="0" y="71120"/>
                    <a:pt x="71374" y="0"/>
                    <a:pt x="159512" y="0"/>
                  </a:cubicBezTo>
                  <a:lnTo>
                    <a:pt x="12434570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044827"/>
                  </a:lnTo>
                  <a:cubicBezTo>
                    <a:pt x="12594082" y="2132457"/>
                    <a:pt x="12522708" y="2203577"/>
                    <a:pt x="12434570" y="2203577"/>
                  </a:cubicBezTo>
                  <a:lnTo>
                    <a:pt x="159512" y="2203577"/>
                  </a:lnTo>
                  <a:cubicBezTo>
                    <a:pt x="71374" y="2203577"/>
                    <a:pt x="0" y="2132457"/>
                    <a:pt x="0" y="2044827"/>
                  </a:cubicBezTo>
                  <a:close/>
                </a:path>
              </a:pathLst>
            </a:custGeom>
            <a:solidFill>
              <a:srgbClr val="F7EDD4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606782" cy="2216277"/>
            </a:xfrm>
            <a:custGeom>
              <a:avLst/>
              <a:gdLst/>
              <a:ahLst/>
              <a:cxnLst/>
              <a:rect r="r" b="b" t="t" l="l"/>
              <a:pathLst>
                <a:path h="2216277" w="12606782">
                  <a:moveTo>
                    <a:pt x="0" y="165100"/>
                  </a:moveTo>
                  <a:cubicBezTo>
                    <a:pt x="0" y="73914"/>
                    <a:pt x="74295" y="0"/>
                    <a:pt x="165862" y="0"/>
                  </a:cubicBezTo>
                  <a:lnTo>
                    <a:pt x="12440920" y="0"/>
                  </a:lnTo>
                  <a:lnTo>
                    <a:pt x="12440920" y="6350"/>
                  </a:lnTo>
                  <a:lnTo>
                    <a:pt x="12440920" y="0"/>
                  </a:lnTo>
                  <a:cubicBezTo>
                    <a:pt x="12532487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2051177"/>
                  </a:lnTo>
                  <a:lnTo>
                    <a:pt x="12600432" y="2051177"/>
                  </a:lnTo>
                  <a:lnTo>
                    <a:pt x="12606782" y="2051177"/>
                  </a:lnTo>
                  <a:cubicBezTo>
                    <a:pt x="12606782" y="2142363"/>
                    <a:pt x="12532487" y="2216277"/>
                    <a:pt x="12440920" y="2216277"/>
                  </a:cubicBezTo>
                  <a:lnTo>
                    <a:pt x="12440920" y="2209927"/>
                  </a:lnTo>
                  <a:lnTo>
                    <a:pt x="12440920" y="2216277"/>
                  </a:lnTo>
                  <a:lnTo>
                    <a:pt x="165862" y="2216277"/>
                  </a:lnTo>
                  <a:lnTo>
                    <a:pt x="165862" y="2209927"/>
                  </a:lnTo>
                  <a:lnTo>
                    <a:pt x="165862" y="2216277"/>
                  </a:lnTo>
                  <a:cubicBezTo>
                    <a:pt x="74295" y="2216277"/>
                    <a:pt x="0" y="2142363"/>
                    <a:pt x="0" y="20511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51177"/>
                  </a:lnTo>
                  <a:lnTo>
                    <a:pt x="6350" y="2051177"/>
                  </a:lnTo>
                  <a:lnTo>
                    <a:pt x="12700" y="2051177"/>
                  </a:lnTo>
                  <a:cubicBezTo>
                    <a:pt x="12700" y="2135378"/>
                    <a:pt x="81280" y="2203577"/>
                    <a:pt x="165862" y="2203577"/>
                  </a:cubicBezTo>
                  <a:lnTo>
                    <a:pt x="12440920" y="2203577"/>
                  </a:lnTo>
                  <a:cubicBezTo>
                    <a:pt x="12525501" y="2203577"/>
                    <a:pt x="12594082" y="2135251"/>
                    <a:pt x="12594082" y="2051177"/>
                  </a:cubicBezTo>
                  <a:lnTo>
                    <a:pt x="12594082" y="165100"/>
                  </a:lnTo>
                  <a:cubicBezTo>
                    <a:pt x="12594082" y="80899"/>
                    <a:pt x="12525501" y="12700"/>
                    <a:pt x="12440920" y="12700"/>
                  </a:cubicBezTo>
                  <a:lnTo>
                    <a:pt x="165862" y="12700"/>
                  </a:lnTo>
                  <a:lnTo>
                    <a:pt x="165862" y="6350"/>
                  </a:lnTo>
                  <a:lnTo>
                    <a:pt x="165862" y="12700"/>
                  </a:lnTo>
                  <a:cubicBezTo>
                    <a:pt x="81280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DDD3B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8143284" y="7044033"/>
            <a:ext cx="4000205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Strategic Opportunity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143284" y="7580862"/>
            <a:ext cx="8859441" cy="54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Target premium customers with exclusive offers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544043"/>
          </a:xfrm>
          <a:custGeom>
            <a:avLst/>
            <a:gdLst/>
            <a:ahLst/>
            <a:cxnLst/>
            <a:rect r="r" b="b" t="t" l="l"/>
            <a:pathLst>
              <a:path h="3544043" w="18288000">
                <a:moveTo>
                  <a:pt x="0" y="0"/>
                </a:moveTo>
                <a:lnTo>
                  <a:pt x="18288000" y="0"/>
                </a:lnTo>
                <a:lnTo>
                  <a:pt x="18288000" y="3544043"/>
                </a:lnTo>
                <a:lnTo>
                  <a:pt x="0" y="35440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" t="0" r="-1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92238" y="5340848"/>
            <a:ext cx="7265784" cy="91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Top-Rated Products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992238" y="6680597"/>
            <a:ext cx="478336" cy="425206"/>
          </a:xfrm>
          <a:custGeom>
            <a:avLst/>
            <a:gdLst/>
            <a:ahLst/>
            <a:cxnLst/>
            <a:rect r="r" b="b" t="t" l="l"/>
            <a:pathLst>
              <a:path h="425206" w="478336">
                <a:moveTo>
                  <a:pt x="0" y="0"/>
                </a:moveTo>
                <a:lnTo>
                  <a:pt x="478336" y="0"/>
                </a:lnTo>
                <a:lnTo>
                  <a:pt x="478336" y="425205"/>
                </a:lnTo>
                <a:lnTo>
                  <a:pt x="0" y="4252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22" r="0" b="-622"/>
            </a:stretch>
          </a:blipFill>
        </p:spPr>
      </p:sp>
      <p:sp>
        <p:nvSpPr>
          <p:cNvPr name="Freeform 8" id="8" descr="preencoded.png"/>
          <p:cNvSpPr/>
          <p:nvPr/>
        </p:nvSpPr>
        <p:spPr>
          <a:xfrm flipH="false" flipV="false" rot="0">
            <a:off x="1541412" y="6680597"/>
            <a:ext cx="478336" cy="425206"/>
          </a:xfrm>
          <a:custGeom>
            <a:avLst/>
            <a:gdLst/>
            <a:ahLst/>
            <a:cxnLst/>
            <a:rect r="r" b="b" t="t" l="l"/>
            <a:pathLst>
              <a:path h="425206" w="478336">
                <a:moveTo>
                  <a:pt x="0" y="0"/>
                </a:moveTo>
                <a:lnTo>
                  <a:pt x="478336" y="0"/>
                </a:lnTo>
                <a:lnTo>
                  <a:pt x="478336" y="425205"/>
                </a:lnTo>
                <a:lnTo>
                  <a:pt x="0" y="4252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22" r="0" b="-622"/>
            </a:stretch>
          </a:blipFill>
        </p:spPr>
      </p:sp>
      <p:sp>
        <p:nvSpPr>
          <p:cNvPr name="Freeform 9" id="9" descr="preencoded.png"/>
          <p:cNvSpPr/>
          <p:nvPr/>
        </p:nvSpPr>
        <p:spPr>
          <a:xfrm flipH="false" flipV="false" rot="0">
            <a:off x="2090585" y="6680597"/>
            <a:ext cx="478336" cy="425206"/>
          </a:xfrm>
          <a:custGeom>
            <a:avLst/>
            <a:gdLst/>
            <a:ahLst/>
            <a:cxnLst/>
            <a:rect r="r" b="b" t="t" l="l"/>
            <a:pathLst>
              <a:path h="425206" w="478336">
                <a:moveTo>
                  <a:pt x="0" y="0"/>
                </a:moveTo>
                <a:lnTo>
                  <a:pt x="478336" y="0"/>
                </a:lnTo>
                <a:lnTo>
                  <a:pt x="478336" y="425205"/>
                </a:lnTo>
                <a:lnTo>
                  <a:pt x="0" y="4252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22" r="0" b="-622"/>
            </a:stretch>
          </a:blipFill>
        </p:spPr>
      </p:sp>
      <p:sp>
        <p:nvSpPr>
          <p:cNvPr name="Freeform 10" id="10" descr="preencoded.png"/>
          <p:cNvSpPr/>
          <p:nvPr/>
        </p:nvSpPr>
        <p:spPr>
          <a:xfrm flipH="false" flipV="false" rot="0">
            <a:off x="2639768" y="6680597"/>
            <a:ext cx="478336" cy="425206"/>
          </a:xfrm>
          <a:custGeom>
            <a:avLst/>
            <a:gdLst/>
            <a:ahLst/>
            <a:cxnLst/>
            <a:rect r="r" b="b" t="t" l="l"/>
            <a:pathLst>
              <a:path h="425206" w="478336">
                <a:moveTo>
                  <a:pt x="0" y="0"/>
                </a:moveTo>
                <a:lnTo>
                  <a:pt x="478336" y="0"/>
                </a:lnTo>
                <a:lnTo>
                  <a:pt x="478336" y="425205"/>
                </a:lnTo>
                <a:lnTo>
                  <a:pt x="0" y="4252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22" r="0" b="-622"/>
            </a:stretch>
          </a:blipFill>
        </p:spPr>
      </p:sp>
      <p:sp>
        <p:nvSpPr>
          <p:cNvPr name="Freeform 11" id="11" descr="preencoded.png"/>
          <p:cNvSpPr/>
          <p:nvPr/>
        </p:nvSpPr>
        <p:spPr>
          <a:xfrm flipH="false" flipV="false" rot="0">
            <a:off x="3188941" y="6680597"/>
            <a:ext cx="478336" cy="425206"/>
          </a:xfrm>
          <a:custGeom>
            <a:avLst/>
            <a:gdLst/>
            <a:ahLst/>
            <a:cxnLst/>
            <a:rect r="r" b="b" t="t" l="l"/>
            <a:pathLst>
              <a:path h="425206" w="478336">
                <a:moveTo>
                  <a:pt x="0" y="0"/>
                </a:moveTo>
                <a:lnTo>
                  <a:pt x="478336" y="0"/>
                </a:lnTo>
                <a:lnTo>
                  <a:pt x="478336" y="425205"/>
                </a:lnTo>
                <a:lnTo>
                  <a:pt x="0" y="4252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22" r="0" b="-622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879799" y="6801888"/>
            <a:ext cx="354359" cy="306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7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7375922"/>
            <a:ext cx="3544043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Blouse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2238" y="7912741"/>
            <a:ext cx="5198269" cy="54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Highest customer satisfaction</a:t>
            </a:r>
          </a:p>
        </p:txBody>
      </p:sp>
      <p:sp>
        <p:nvSpPr>
          <p:cNvPr name="Freeform 15" id="15" descr="preencoded.png"/>
          <p:cNvSpPr/>
          <p:nvPr/>
        </p:nvSpPr>
        <p:spPr>
          <a:xfrm flipH="false" flipV="false" rot="0">
            <a:off x="6544866" y="6680597"/>
            <a:ext cx="478336" cy="425206"/>
          </a:xfrm>
          <a:custGeom>
            <a:avLst/>
            <a:gdLst/>
            <a:ahLst/>
            <a:cxnLst/>
            <a:rect r="r" b="b" t="t" l="l"/>
            <a:pathLst>
              <a:path h="425206" w="478336">
                <a:moveTo>
                  <a:pt x="0" y="0"/>
                </a:moveTo>
                <a:lnTo>
                  <a:pt x="478336" y="0"/>
                </a:lnTo>
                <a:lnTo>
                  <a:pt x="478336" y="425205"/>
                </a:lnTo>
                <a:lnTo>
                  <a:pt x="0" y="4252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22" r="0" b="-622"/>
            </a:stretch>
          </a:blipFill>
        </p:spPr>
      </p:sp>
      <p:sp>
        <p:nvSpPr>
          <p:cNvPr name="Freeform 16" id="16" descr="preencoded.png"/>
          <p:cNvSpPr/>
          <p:nvPr/>
        </p:nvSpPr>
        <p:spPr>
          <a:xfrm flipH="false" flipV="false" rot="0">
            <a:off x="7094039" y="6680597"/>
            <a:ext cx="478336" cy="425206"/>
          </a:xfrm>
          <a:custGeom>
            <a:avLst/>
            <a:gdLst/>
            <a:ahLst/>
            <a:cxnLst/>
            <a:rect r="r" b="b" t="t" l="l"/>
            <a:pathLst>
              <a:path h="425206" w="478336">
                <a:moveTo>
                  <a:pt x="0" y="0"/>
                </a:moveTo>
                <a:lnTo>
                  <a:pt x="478336" y="0"/>
                </a:lnTo>
                <a:lnTo>
                  <a:pt x="478336" y="425205"/>
                </a:lnTo>
                <a:lnTo>
                  <a:pt x="0" y="4252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22" r="0" b="-622"/>
            </a:stretch>
          </a:blipFill>
        </p:spPr>
      </p:sp>
      <p:sp>
        <p:nvSpPr>
          <p:cNvPr name="Freeform 17" id="17" descr="preencoded.png"/>
          <p:cNvSpPr/>
          <p:nvPr/>
        </p:nvSpPr>
        <p:spPr>
          <a:xfrm flipH="false" flipV="false" rot="0">
            <a:off x="7643222" y="6680597"/>
            <a:ext cx="478336" cy="425206"/>
          </a:xfrm>
          <a:custGeom>
            <a:avLst/>
            <a:gdLst/>
            <a:ahLst/>
            <a:cxnLst/>
            <a:rect r="r" b="b" t="t" l="l"/>
            <a:pathLst>
              <a:path h="425206" w="478336">
                <a:moveTo>
                  <a:pt x="0" y="0"/>
                </a:moveTo>
                <a:lnTo>
                  <a:pt x="478336" y="0"/>
                </a:lnTo>
                <a:lnTo>
                  <a:pt x="478336" y="425205"/>
                </a:lnTo>
                <a:lnTo>
                  <a:pt x="0" y="4252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22" r="0" b="-622"/>
            </a:stretch>
          </a:blipFill>
        </p:spPr>
      </p:sp>
      <p:sp>
        <p:nvSpPr>
          <p:cNvPr name="Freeform 18" id="18" descr="preencoded.png"/>
          <p:cNvSpPr/>
          <p:nvPr/>
        </p:nvSpPr>
        <p:spPr>
          <a:xfrm flipH="false" flipV="false" rot="0">
            <a:off x="8192395" y="6680597"/>
            <a:ext cx="478336" cy="425206"/>
          </a:xfrm>
          <a:custGeom>
            <a:avLst/>
            <a:gdLst/>
            <a:ahLst/>
            <a:cxnLst/>
            <a:rect r="r" b="b" t="t" l="l"/>
            <a:pathLst>
              <a:path h="425206" w="478336">
                <a:moveTo>
                  <a:pt x="0" y="0"/>
                </a:moveTo>
                <a:lnTo>
                  <a:pt x="478336" y="0"/>
                </a:lnTo>
                <a:lnTo>
                  <a:pt x="478336" y="425205"/>
                </a:lnTo>
                <a:lnTo>
                  <a:pt x="0" y="4252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22" r="0" b="-622"/>
            </a:stretch>
          </a:blipFill>
        </p:spPr>
      </p:sp>
      <p:sp>
        <p:nvSpPr>
          <p:cNvPr name="Freeform 19" id="19" descr="preencoded.png"/>
          <p:cNvSpPr/>
          <p:nvPr/>
        </p:nvSpPr>
        <p:spPr>
          <a:xfrm flipH="false" flipV="false" rot="0">
            <a:off x="8741569" y="6680597"/>
            <a:ext cx="478336" cy="425206"/>
          </a:xfrm>
          <a:custGeom>
            <a:avLst/>
            <a:gdLst/>
            <a:ahLst/>
            <a:cxnLst/>
            <a:rect r="r" b="b" t="t" l="l"/>
            <a:pathLst>
              <a:path h="425206" w="478336">
                <a:moveTo>
                  <a:pt x="0" y="0"/>
                </a:moveTo>
                <a:lnTo>
                  <a:pt x="478336" y="0"/>
                </a:lnTo>
                <a:lnTo>
                  <a:pt x="478336" y="425205"/>
                </a:lnTo>
                <a:lnTo>
                  <a:pt x="0" y="4252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22" r="0" b="-622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432427" y="6801888"/>
            <a:ext cx="354359" cy="306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7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5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544866" y="7375922"/>
            <a:ext cx="3544043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Dress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544866" y="7912741"/>
            <a:ext cx="5198269" cy="54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Consistently excellent reviews</a:t>
            </a:r>
          </a:p>
        </p:txBody>
      </p:sp>
      <p:sp>
        <p:nvSpPr>
          <p:cNvPr name="Freeform 23" id="23" descr="preencoded.png"/>
          <p:cNvSpPr/>
          <p:nvPr/>
        </p:nvSpPr>
        <p:spPr>
          <a:xfrm flipH="false" flipV="false" rot="0">
            <a:off x="12097493" y="6680597"/>
            <a:ext cx="478336" cy="425206"/>
          </a:xfrm>
          <a:custGeom>
            <a:avLst/>
            <a:gdLst/>
            <a:ahLst/>
            <a:cxnLst/>
            <a:rect r="r" b="b" t="t" l="l"/>
            <a:pathLst>
              <a:path h="425206" w="478336">
                <a:moveTo>
                  <a:pt x="0" y="0"/>
                </a:moveTo>
                <a:lnTo>
                  <a:pt x="478336" y="0"/>
                </a:lnTo>
                <a:lnTo>
                  <a:pt x="478336" y="425205"/>
                </a:lnTo>
                <a:lnTo>
                  <a:pt x="0" y="4252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22" r="0" b="-622"/>
            </a:stretch>
          </a:blipFill>
        </p:spPr>
      </p:sp>
      <p:sp>
        <p:nvSpPr>
          <p:cNvPr name="Freeform 24" id="24" descr="preencoded.png"/>
          <p:cNvSpPr/>
          <p:nvPr/>
        </p:nvSpPr>
        <p:spPr>
          <a:xfrm flipH="false" flipV="false" rot="0">
            <a:off x="12646666" y="6680597"/>
            <a:ext cx="478336" cy="425206"/>
          </a:xfrm>
          <a:custGeom>
            <a:avLst/>
            <a:gdLst/>
            <a:ahLst/>
            <a:cxnLst/>
            <a:rect r="r" b="b" t="t" l="l"/>
            <a:pathLst>
              <a:path h="425206" w="478336">
                <a:moveTo>
                  <a:pt x="0" y="0"/>
                </a:moveTo>
                <a:lnTo>
                  <a:pt x="478336" y="0"/>
                </a:lnTo>
                <a:lnTo>
                  <a:pt x="478336" y="425205"/>
                </a:lnTo>
                <a:lnTo>
                  <a:pt x="0" y="4252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22" r="0" b="-622"/>
            </a:stretch>
          </a:blipFill>
        </p:spPr>
      </p:sp>
      <p:sp>
        <p:nvSpPr>
          <p:cNvPr name="Freeform 25" id="25" descr="preencoded.png"/>
          <p:cNvSpPr/>
          <p:nvPr/>
        </p:nvSpPr>
        <p:spPr>
          <a:xfrm flipH="false" flipV="false" rot="0">
            <a:off x="13195849" y="6680597"/>
            <a:ext cx="478336" cy="425206"/>
          </a:xfrm>
          <a:custGeom>
            <a:avLst/>
            <a:gdLst/>
            <a:ahLst/>
            <a:cxnLst/>
            <a:rect r="r" b="b" t="t" l="l"/>
            <a:pathLst>
              <a:path h="425206" w="478336">
                <a:moveTo>
                  <a:pt x="0" y="0"/>
                </a:moveTo>
                <a:lnTo>
                  <a:pt x="478336" y="0"/>
                </a:lnTo>
                <a:lnTo>
                  <a:pt x="478336" y="425205"/>
                </a:lnTo>
                <a:lnTo>
                  <a:pt x="0" y="4252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22" r="0" b="-622"/>
            </a:stretch>
          </a:blipFill>
        </p:spPr>
      </p:sp>
      <p:sp>
        <p:nvSpPr>
          <p:cNvPr name="Freeform 26" id="26" descr="preencoded.png"/>
          <p:cNvSpPr/>
          <p:nvPr/>
        </p:nvSpPr>
        <p:spPr>
          <a:xfrm flipH="false" flipV="false" rot="0">
            <a:off x="13745023" y="6680597"/>
            <a:ext cx="478336" cy="425206"/>
          </a:xfrm>
          <a:custGeom>
            <a:avLst/>
            <a:gdLst/>
            <a:ahLst/>
            <a:cxnLst/>
            <a:rect r="r" b="b" t="t" l="l"/>
            <a:pathLst>
              <a:path h="425206" w="478336">
                <a:moveTo>
                  <a:pt x="0" y="0"/>
                </a:moveTo>
                <a:lnTo>
                  <a:pt x="478336" y="0"/>
                </a:lnTo>
                <a:lnTo>
                  <a:pt x="478336" y="425205"/>
                </a:lnTo>
                <a:lnTo>
                  <a:pt x="0" y="4252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22" r="0" b="-622"/>
            </a:stretch>
          </a:blipFill>
        </p:spPr>
      </p:sp>
      <p:sp>
        <p:nvSpPr>
          <p:cNvPr name="Freeform 27" id="27" descr="preencoded.png"/>
          <p:cNvSpPr/>
          <p:nvPr/>
        </p:nvSpPr>
        <p:spPr>
          <a:xfrm flipH="false" flipV="false" rot="0">
            <a:off x="14294196" y="6680597"/>
            <a:ext cx="478336" cy="425206"/>
          </a:xfrm>
          <a:custGeom>
            <a:avLst/>
            <a:gdLst/>
            <a:ahLst/>
            <a:cxnLst/>
            <a:rect r="r" b="b" t="t" l="l"/>
            <a:pathLst>
              <a:path h="425206" w="478336">
                <a:moveTo>
                  <a:pt x="0" y="0"/>
                </a:moveTo>
                <a:lnTo>
                  <a:pt x="478336" y="0"/>
                </a:lnTo>
                <a:lnTo>
                  <a:pt x="478336" y="425205"/>
                </a:lnTo>
                <a:lnTo>
                  <a:pt x="0" y="4252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22" r="0" b="-622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4985054" y="6801888"/>
            <a:ext cx="354359" cy="306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7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097493" y="7375922"/>
            <a:ext cx="3544043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Shirt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097493" y="7912741"/>
            <a:ext cx="5198269" cy="54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Strong customer approval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5" y="9686925"/>
            <a:ext cx="2153260" cy="514350"/>
          </a:xfrm>
          <a:custGeom>
            <a:avLst/>
            <a:gdLst/>
            <a:ahLst/>
            <a:cxnLst/>
            <a:rect r="r" b="b" t="t" l="l"/>
            <a:pathLst>
              <a:path h="514350" w="215326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8" y="1742923"/>
            <a:ext cx="9445523" cy="180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Shipping Preferences Impact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4233120"/>
            <a:ext cx="3544043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Express Shipping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4921453"/>
            <a:ext cx="4376890" cy="182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37"/>
              </a:lnSpc>
            </a:pPr>
            <a:r>
              <a:rPr lang="en-US" sz="11124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$65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6938962"/>
            <a:ext cx="4376890" cy="54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Average purchase amount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70397" y="4233120"/>
            <a:ext cx="3544043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Standard Shipping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70397" y="4921453"/>
            <a:ext cx="4376890" cy="182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37"/>
              </a:lnSpc>
            </a:pPr>
            <a:r>
              <a:rPr lang="en-US" sz="11124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$58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70397" y="6938962"/>
            <a:ext cx="4376890" cy="54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Average purchase amount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2238" y="7966624"/>
            <a:ext cx="9445523" cy="54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Express shipping customers spend 12% more per transaction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1515961"/>
            <a:ext cx="7399134" cy="91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Subscription Impact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47555" y="4945266"/>
            <a:ext cx="3487341" cy="603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2"/>
              </a:lnSpc>
            </a:pPr>
            <a:r>
              <a:rPr lang="en-US" sz="5562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68%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1464916" y="3068393"/>
            <a:ext cx="4252912" cy="4252912"/>
          </a:xfrm>
          <a:custGeom>
            <a:avLst/>
            <a:gdLst/>
            <a:ahLst/>
            <a:cxnLst/>
            <a:rect r="r" b="b" t="t" l="l"/>
            <a:pathLst>
              <a:path h="4252912" w="4252912">
                <a:moveTo>
                  <a:pt x="0" y="0"/>
                </a:moveTo>
                <a:lnTo>
                  <a:pt x="4252913" y="0"/>
                </a:lnTo>
                <a:lnTo>
                  <a:pt x="4252913" y="4252913"/>
                </a:lnTo>
                <a:lnTo>
                  <a:pt x="0" y="42529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19275" y="7656614"/>
            <a:ext cx="3544043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Higher Spend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8193434"/>
            <a:ext cx="5198269" cy="54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Subscribers vs non-subscribers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00182" y="4945266"/>
            <a:ext cx="3487341" cy="603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2"/>
              </a:lnSpc>
            </a:pPr>
            <a:r>
              <a:rPr lang="en-US" sz="5562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45%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7017544" y="3068393"/>
            <a:ext cx="4252912" cy="4252912"/>
          </a:xfrm>
          <a:custGeom>
            <a:avLst/>
            <a:gdLst/>
            <a:ahLst/>
            <a:cxnLst/>
            <a:rect r="r" b="b" t="t" l="l"/>
            <a:pathLst>
              <a:path h="4252912" w="4252912">
                <a:moveTo>
                  <a:pt x="0" y="0"/>
                </a:moveTo>
                <a:lnTo>
                  <a:pt x="4252912" y="0"/>
                </a:lnTo>
                <a:lnTo>
                  <a:pt x="4252912" y="4252913"/>
                </a:lnTo>
                <a:lnTo>
                  <a:pt x="0" y="42529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371902" y="7656614"/>
            <a:ext cx="3544043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Revenue Share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44866" y="8193434"/>
            <a:ext cx="5198269" cy="54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From subscription customers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52809" y="4945266"/>
            <a:ext cx="3487341" cy="603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2"/>
              </a:lnSpc>
            </a:pPr>
            <a:r>
              <a:rPr lang="en-US" sz="5562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78%</a:t>
            </a:r>
          </a:p>
        </p:txBody>
      </p:sp>
      <p:sp>
        <p:nvSpPr>
          <p:cNvPr name="Freeform 15" id="15" descr="preencoded.png"/>
          <p:cNvSpPr/>
          <p:nvPr/>
        </p:nvSpPr>
        <p:spPr>
          <a:xfrm flipH="false" flipV="false" rot="0">
            <a:off x="12570171" y="3068393"/>
            <a:ext cx="4252913" cy="4252912"/>
          </a:xfrm>
          <a:custGeom>
            <a:avLst/>
            <a:gdLst/>
            <a:ahLst/>
            <a:cxnLst/>
            <a:rect r="r" b="b" t="t" l="l"/>
            <a:pathLst>
              <a:path h="4252912" w="4252913">
                <a:moveTo>
                  <a:pt x="0" y="0"/>
                </a:moveTo>
                <a:lnTo>
                  <a:pt x="4252913" y="0"/>
                </a:lnTo>
                <a:lnTo>
                  <a:pt x="4252913" y="4252913"/>
                </a:lnTo>
                <a:lnTo>
                  <a:pt x="0" y="42529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924530" y="7656614"/>
            <a:ext cx="3544043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Loyalty Rate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97493" y="8193434"/>
            <a:ext cx="5198269" cy="54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Repeat purchase frequency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1480690"/>
            <a:ext cx="8850516" cy="91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Customer Segmentation</a:t>
            </a:r>
          </a:p>
        </p:txBody>
      </p:sp>
      <p:sp>
        <p:nvSpPr>
          <p:cNvPr name="Freeform 6" id="6" descr="preencoded.png"/>
          <p:cNvSpPr/>
          <p:nvPr/>
        </p:nvSpPr>
        <p:spPr>
          <a:xfrm flipH="false" flipV="false" rot="0">
            <a:off x="3722932" y="2962275"/>
            <a:ext cx="2690070" cy="1633690"/>
          </a:xfrm>
          <a:custGeom>
            <a:avLst/>
            <a:gdLst/>
            <a:ahLst/>
            <a:cxnLst/>
            <a:rect r="r" b="b" t="t" l="l"/>
            <a:pathLst>
              <a:path h="1633690" w="2690070">
                <a:moveTo>
                  <a:pt x="0" y="0"/>
                </a:moveTo>
                <a:lnTo>
                  <a:pt x="2690070" y="0"/>
                </a:lnTo>
                <a:lnTo>
                  <a:pt x="2690070" y="1633690"/>
                </a:lnTo>
                <a:lnTo>
                  <a:pt x="0" y="16336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6" r="0" b="-21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68618" y="3618014"/>
            <a:ext cx="398707" cy="612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sz="3125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96523" y="3226746"/>
            <a:ext cx="3544043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Loyal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96523" y="3763566"/>
            <a:ext cx="3600002" cy="54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15% - High value customers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483848" y="4612329"/>
            <a:ext cx="10741076" cy="19050"/>
            <a:chOff x="0" y="0"/>
            <a:chExt cx="14321434" cy="25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321410" cy="25400"/>
            </a:xfrm>
            <a:custGeom>
              <a:avLst/>
              <a:gdLst/>
              <a:ahLst/>
              <a:cxnLst/>
              <a:rect r="r" b="b" t="t" l="l"/>
              <a:pathLst>
                <a:path h="25400" w="1432141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308710" y="0"/>
                  </a:lnTo>
                  <a:cubicBezTo>
                    <a:pt x="14315695" y="0"/>
                    <a:pt x="14321410" y="5715"/>
                    <a:pt x="14321410" y="12700"/>
                  </a:cubicBezTo>
                  <a:cubicBezTo>
                    <a:pt x="14321410" y="19685"/>
                    <a:pt x="14315695" y="25400"/>
                    <a:pt x="14308710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DDD3B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2" id="12" descr="preencoded.png"/>
          <p:cNvSpPr/>
          <p:nvPr/>
        </p:nvSpPr>
        <p:spPr>
          <a:xfrm flipH="false" flipV="false" rot="0">
            <a:off x="2377973" y="4666802"/>
            <a:ext cx="5380139" cy="1633690"/>
          </a:xfrm>
          <a:custGeom>
            <a:avLst/>
            <a:gdLst/>
            <a:ahLst/>
            <a:cxnLst/>
            <a:rect r="r" b="b" t="t" l="l"/>
            <a:pathLst>
              <a:path h="1633690" w="5380139">
                <a:moveTo>
                  <a:pt x="0" y="0"/>
                </a:moveTo>
                <a:lnTo>
                  <a:pt x="5380139" y="0"/>
                </a:lnTo>
                <a:lnTo>
                  <a:pt x="5380139" y="1633690"/>
                </a:lnTo>
                <a:lnTo>
                  <a:pt x="0" y="16336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27" r="0" b="-127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868618" y="5120135"/>
            <a:ext cx="398707" cy="612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sz="3125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41634" y="4931273"/>
            <a:ext cx="314116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Returning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41634" y="5468093"/>
            <a:ext cx="3141164" cy="54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35% - Regular shoppers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828959" y="6316866"/>
            <a:ext cx="9395965" cy="19050"/>
            <a:chOff x="0" y="0"/>
            <a:chExt cx="12527953" cy="25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527915" cy="25400"/>
            </a:xfrm>
            <a:custGeom>
              <a:avLst/>
              <a:gdLst/>
              <a:ahLst/>
              <a:cxnLst/>
              <a:rect r="r" b="b" t="t" l="l"/>
              <a:pathLst>
                <a:path h="25400" w="12527915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2515215" y="0"/>
                  </a:lnTo>
                  <a:cubicBezTo>
                    <a:pt x="12522200" y="0"/>
                    <a:pt x="12527915" y="5715"/>
                    <a:pt x="12527915" y="12700"/>
                  </a:cubicBezTo>
                  <a:cubicBezTo>
                    <a:pt x="12527915" y="19685"/>
                    <a:pt x="12522200" y="25400"/>
                    <a:pt x="1251521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DDD3B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8" id="18" descr="preencoded.png"/>
          <p:cNvSpPr/>
          <p:nvPr/>
        </p:nvSpPr>
        <p:spPr>
          <a:xfrm flipH="false" flipV="false" rot="0">
            <a:off x="1032872" y="6371330"/>
            <a:ext cx="8070209" cy="1633690"/>
          </a:xfrm>
          <a:custGeom>
            <a:avLst/>
            <a:gdLst/>
            <a:ahLst/>
            <a:cxnLst/>
            <a:rect r="r" b="b" t="t" l="l"/>
            <a:pathLst>
              <a:path h="1633690" w="8070209">
                <a:moveTo>
                  <a:pt x="0" y="0"/>
                </a:moveTo>
                <a:lnTo>
                  <a:pt x="8070209" y="0"/>
                </a:lnTo>
                <a:lnTo>
                  <a:pt x="8070209" y="1633690"/>
                </a:lnTo>
                <a:lnTo>
                  <a:pt x="0" y="16336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56" r="0" b="-156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868466" y="6824662"/>
            <a:ext cx="398707" cy="612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sz="3125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86592" y="6635801"/>
            <a:ext cx="3178378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New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86592" y="7172620"/>
            <a:ext cx="3178378" cy="54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50% - First-time buyers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2238" y="8228705"/>
            <a:ext cx="16303523" cy="54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Focus on converting New to Returning, Returning to Loyal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DAG9EcTROSM</dc:identifier>
  <dcterms:modified xsi:type="dcterms:W3CDTF">2011-08-01T06:04:30Z</dcterms:modified>
  <cp:revision>1</cp:revision>
  <dc:title>Customer-Shopping-Behavior-Analysis.pptx</dc:title>
</cp:coreProperties>
</file>